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72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3606-5BB5-47D7-92BD-DB68B4532B59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A72C-3282-4BC9-B7DD-F32D03577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725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C3606-5BB5-47D7-92BD-DB68B4532B59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BA72C-3282-4BC9-B7DD-F32D03577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905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/>
              <a:t>Калькулятор </a:t>
            </a:r>
            <a:r>
              <a:rPr lang="en-US" sz="3600" b="1"/>
              <a:t>FRAX®</a:t>
            </a:r>
            <a:r>
              <a:rPr lang="ru-RU" sz="3600" b="1"/>
              <a:t> в оценке риска переломов </a:t>
            </a:r>
            <a:br>
              <a:rPr lang="ru-RU" sz="3600" b="1"/>
            </a:br>
            <a:r>
              <a:rPr lang="ru-RU" sz="3600" b="1"/>
              <a:t>и диагностике остеопороза</a:t>
            </a:r>
            <a:br>
              <a:rPr lang="ru-RU" sz="3600" b="1"/>
            </a:br>
            <a:endParaRPr lang="ru-RU" sz="36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75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b="1"/>
              <a:t>Взаимосвязь между величиной МПК, возрастом и риском переломов в течение 10-лет у мужчин и женщин</a:t>
            </a:r>
            <a:endParaRPr lang="en-US" sz="36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41923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000">
                <a:solidFill>
                  <a:schemeClr val="bg1"/>
                </a:solidFill>
              </a:rPr>
              <a:t>05ca033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48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67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55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99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97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82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395720" y="-3172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80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Преимущества </a:t>
            </a:r>
            <a:r>
              <a:rPr lang="en-US"/>
              <a:t>FRAX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23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/>
              <a:t>Ограничения </a:t>
            </a:r>
            <a:r>
              <a:rPr lang="en-US" b="1"/>
              <a:t>FRAX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49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Остеопороз -распространенное заболевание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31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82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/>
              <a:t>Порог вмешательства для России</a:t>
            </a:r>
            <a:br>
              <a:rPr lang="ru-RU" sz="3600" b="1"/>
            </a:br>
            <a:r>
              <a:rPr lang="ru-RU" sz="2800" b="1"/>
              <a:t>(10-летний абсолютный риск основных ОП переломов</a:t>
            </a:r>
            <a:r>
              <a:rPr lang="ru-RU" sz="3600" b="1"/>
              <a:t>)</a:t>
            </a:r>
            <a:endParaRPr lang="ru-RU" sz="36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13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600"/>
              <a:t>Порог вмешательства для России</a:t>
            </a:r>
            <a:r>
              <a:rPr lang="ru-RU" sz="2700"/>
              <a:t/>
            </a:r>
            <a:br>
              <a:rPr lang="ru-RU" sz="2700"/>
            </a:br>
            <a:r>
              <a:rPr lang="ru-RU" sz="2700"/>
              <a:t>на основании</a:t>
            </a:r>
            <a:r>
              <a:rPr lang="ru-RU" sz="3200"/>
              <a:t> </a:t>
            </a:r>
            <a:r>
              <a:rPr lang="ru-RU" sz="2700"/>
              <a:t>10-летнего абсолютного риска основных остеопоротических переломов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84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У кого проводить оценку </a:t>
            </a:r>
            <a:r>
              <a:rPr lang="en-US" sz="3600"/>
              <a:t>FRAX®</a:t>
            </a:r>
            <a:r>
              <a:rPr lang="ru-RU" sz="3600"/>
              <a:t>?</a:t>
            </a:r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94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FRAX®</a:t>
            </a:r>
            <a:br>
              <a:rPr lang="en-US" b="1"/>
            </a:b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91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 оценивать </a:t>
            </a:r>
            <a:r>
              <a:rPr lang="en-US" b="1" dirty="0" smtClean="0">
                <a:solidFill>
                  <a:srgbClr val="FF0000"/>
                </a:solidFill>
              </a:rPr>
              <a:t>FRAX</a:t>
            </a:r>
            <a:r>
              <a:rPr lang="ru-RU" b="1" dirty="0" smtClean="0">
                <a:solidFill>
                  <a:srgbClr val="FF0000"/>
                </a:solidFill>
              </a:rPr>
              <a:t>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solidFill>
                  <a:srgbClr val="002060"/>
                </a:solidFill>
              </a:rPr>
              <a:t>Мы получаем  2 цифры (основные переломы и 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переломы шейки бедра)</a:t>
            </a:r>
            <a:endParaRPr lang="ru-RU" sz="31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8101224" y="40288"/>
            <a:ext cx="4115456" cy="25246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83432" y="2276872"/>
            <a:ext cx="7632848" cy="3744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Основные переломы: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 10 % - здоровый образ жизни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10 – 20 % - обсудить: надо ли лечить или заниматься профилактикой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Более 20% обязательно лечить!</a:t>
            </a:r>
          </a:p>
          <a:p>
            <a:pPr algn="ctr"/>
            <a:endParaRPr lang="ru-RU" sz="2800" dirty="0">
              <a:solidFill>
                <a:srgbClr val="FF0000"/>
              </a:solidFill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Переломы </a:t>
            </a:r>
            <a:r>
              <a:rPr lang="en-US" sz="2800" dirty="0" smtClean="0">
                <a:solidFill>
                  <a:srgbClr val="FF0000"/>
                </a:solidFill>
              </a:rPr>
              <a:t>hip</a:t>
            </a:r>
            <a:r>
              <a:rPr lang="ru-RU" sz="2800" dirty="0" smtClean="0">
                <a:solidFill>
                  <a:srgbClr val="FF0000"/>
                </a:solidFill>
              </a:rPr>
              <a:t> (бедренной кости):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Менее 3% - профилактика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Более 3% - лечить!!!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802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лечит остеопороз?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83432" y="2564904"/>
            <a:ext cx="7560840" cy="2448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Тот, кто знает проблему остеопороза в вашем регионе: терапевт, эндокринолог, ревматолог, травматолог, гинеколог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ЗАПИШИТЕСЬ НА ПРИЕМ!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47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/>
              <a:t>Остеопороз -распространенное заболевание</a:t>
            </a:r>
            <a:endParaRPr lang="en-US" sz="36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2295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0086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0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Критерии диагностики остеопороза </a:t>
            </a:r>
            <a:br>
              <a:rPr lang="ru-RU" sz="20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 величине МПК (ВОЗ)</a:t>
            </a:r>
            <a:endParaRPr lang="en-US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0429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200"/>
              <a:t/>
            </a:r>
            <a:br>
              <a:rPr lang="ru-RU" altLang="ru-RU" sz="3200"/>
            </a:br>
            <a:r>
              <a:rPr lang="ru-RU" altLang="ru-RU" sz="3200"/>
              <a:t>«Золотой стандарт» денситометрического исследования - технология </a:t>
            </a:r>
            <a:r>
              <a:rPr lang="en-US" altLang="ru-RU" sz="3200"/>
              <a:t>DXA</a:t>
            </a:r>
            <a:r>
              <a:rPr lang="ru-RU" altLang="ru-RU" sz="3200"/>
              <a:t> (рентгеновская абсорбциометрия) </a:t>
            </a:r>
            <a:r>
              <a:rPr lang="en-US" altLang="ru-RU" sz="3200"/>
              <a:t/>
            </a:r>
            <a:br>
              <a:rPr lang="en-US" altLang="ru-RU" sz="3200"/>
            </a:br>
            <a:endParaRPr lang="ru-RU" alt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40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0059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sz="3600" b="1">
                <a:latin typeface="+mj-lt"/>
              </a:rPr>
              <a:t>Не у всех людей риск перелома можно прогнозировать с помощью денситометрии</a:t>
            </a:r>
            <a:endParaRPr lang="ru-RU" sz="3600" b="1" dirty="0">
              <a:latin typeface="+mj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34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2733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144</Words>
  <Application>Microsoft Office PowerPoint</Application>
  <PresentationFormat>Произвольный</PresentationFormat>
  <Paragraphs>26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Калькулятор FRAX® в оценке риска переломов  и диагностике остеопороза </vt:lpstr>
      <vt:lpstr>Остеопороз -распространенное заболевание</vt:lpstr>
      <vt:lpstr>Остеопороз -распространенное заболевание</vt:lpstr>
      <vt:lpstr>Презентация PowerPoint</vt:lpstr>
      <vt:lpstr>Критерии диагностики остеопороза  по величине МПК (ВОЗ)</vt:lpstr>
      <vt:lpstr> «Золотой стандарт» денситометрического исследования - технология DXA (рентгеновская абсорбциометрия)  </vt:lpstr>
      <vt:lpstr>Презентация PowerPoint</vt:lpstr>
      <vt:lpstr>Не у всех людей риск перелома можно прогнозировать с помощью денситометрии</vt:lpstr>
      <vt:lpstr>Презентация PowerPoint</vt:lpstr>
      <vt:lpstr>Взаимосвязь между величиной МПК, возрастом и риском переломов в течение 10-лет у мужчин и женщин</vt:lpstr>
      <vt:lpstr>05ca033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Преимущества FRAX</vt:lpstr>
      <vt:lpstr>Ограничения FRAX</vt:lpstr>
      <vt:lpstr>Презентация PowerPoint</vt:lpstr>
      <vt:lpstr>Порог вмешательства для России (10-летний абсолютный риск основных ОП переломов)</vt:lpstr>
      <vt:lpstr>Порог вмешательства для России на основании 10-летнего абсолютного риска основных остеопоротических переломов</vt:lpstr>
      <vt:lpstr>У кого проводить оценку FRAX®?</vt:lpstr>
      <vt:lpstr>FRAX® </vt:lpstr>
      <vt:lpstr>Как оценивать FRAX? Мы получаем  2 цифры (основные переломы и  переломы шейки бедра)</vt:lpstr>
      <vt:lpstr>Кто лечит остеопороз?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Калькулятор FRAX® в оценке риска переломов  и диагностике остеопороза </dc:title>
  <dc:creator>Olga</dc:creator>
  <cp:lastModifiedBy>user</cp:lastModifiedBy>
  <cp:revision>3</cp:revision>
  <dcterms:created xsi:type="dcterms:W3CDTF">2016-12-28T15:35:14Z</dcterms:created>
  <dcterms:modified xsi:type="dcterms:W3CDTF">2017-02-02T08:03:39Z</dcterms:modified>
</cp:coreProperties>
</file>